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7"/>
  </p:notesMasterIdLst>
  <p:sldIdLst>
    <p:sldId id="256" r:id="rId2"/>
    <p:sldId id="257" r:id="rId3"/>
    <p:sldId id="259" r:id="rId4"/>
    <p:sldId id="262" r:id="rId5"/>
    <p:sldId id="269" r:id="rId6"/>
    <p:sldId id="266" r:id="rId7"/>
    <p:sldId id="267" r:id="rId8"/>
    <p:sldId id="260" r:id="rId9"/>
    <p:sldId id="264" r:id="rId10"/>
    <p:sldId id="263" r:id="rId11"/>
    <p:sldId id="258" r:id="rId12"/>
    <p:sldId id="261" r:id="rId13"/>
    <p:sldId id="268" r:id="rId14"/>
    <p:sldId id="265" r:id="rId15"/>
    <p:sldId id="270" r:id="rId16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96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660"/>
  </p:normalViewPr>
  <p:slideViewPr>
    <p:cSldViewPr>
      <p:cViewPr>
        <p:scale>
          <a:sx n="76" d="100"/>
          <a:sy n="76" d="100"/>
        </p:scale>
        <p:origin x="-25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C8EAFE-FC5E-4209-942D-2DE062DFCD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82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370A5-5A86-4A7C-AFCD-EB99CA337BD0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B4EA3-483D-4EDB-BF7D-B5AA67AB3B56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43C4D146-2DB9-444D-995E-BC57AC9CC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DBEA-79DB-4F80-92C6-97723B28EE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CB996-1786-4AD2-9AAC-0497604A8C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1534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BC50-1AE6-4D41-9745-A7D8F1542B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18E7-2886-4020-97A9-E29AB0B72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3101-04DB-4F6C-8F2E-9D77CBC85C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5D1C-5978-4744-8D13-58777107DF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0E4F-4FB8-4358-B908-8A3913BE9D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2C9D-2679-4377-AA1E-2D491A11F3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AEBE-A7D0-426E-9D6B-07B9B69808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ED37-2E39-49FB-91FE-0CE3F27EE5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fld id="{AD897714-4E07-4104-93BC-43D1823A42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hyperlink" Target="http://www.gemsworldacademy-dubai.com/server.php?show=conMediaFile.149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msworldacademy-dubai.com/server.php?show=ConWebDoc.6976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hyperlink" Target="http://www.gemsworldacademy-dubai.com/server.php?show=conMediaFile.14504" TargetMode="External"/><Relationship Id="rId9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52600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GB" sz="6600" dirty="0" smtClean="0"/>
              <a:t>Welcome to our Back to School Curriculum Night!</a:t>
            </a:r>
          </a:p>
        </p:txBody>
      </p:sp>
      <p:pic>
        <p:nvPicPr>
          <p:cNvPr id="3075" name="Picture 5" descr="GWA-LOGO-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5857875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Specialist Subjects in 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ICT   – 	computer lab, computers in 			indoor discovery hall, </a:t>
            </a:r>
            <a:r>
              <a:rPr lang="en-US" dirty="0" err="1" smtClean="0"/>
              <a:t>iPads</a:t>
            </a:r>
            <a:r>
              <a:rPr lang="en-US" dirty="0" smtClean="0"/>
              <a:t>, 			interactive whiteboard</a:t>
            </a:r>
          </a:p>
          <a:p>
            <a:pPr eaLnBrk="1" hangingPunct="1">
              <a:defRPr/>
            </a:pPr>
            <a:r>
              <a:rPr lang="en-GB" dirty="0" smtClean="0"/>
              <a:t>Library</a:t>
            </a:r>
          </a:p>
          <a:p>
            <a:pPr eaLnBrk="1" hangingPunct="1">
              <a:defRPr/>
            </a:pPr>
            <a:r>
              <a:rPr lang="en-GB" dirty="0" smtClean="0"/>
              <a:t>PE</a:t>
            </a:r>
          </a:p>
          <a:p>
            <a:pPr eaLnBrk="1" hangingPunct="1">
              <a:defRPr/>
            </a:pPr>
            <a:r>
              <a:rPr lang="en-GB" dirty="0" smtClean="0"/>
              <a:t>Music</a:t>
            </a:r>
          </a:p>
          <a:p>
            <a:pPr eaLnBrk="1" hangingPunct="1">
              <a:defRPr/>
            </a:pPr>
            <a:r>
              <a:rPr lang="en-GB" dirty="0" smtClean="0"/>
              <a:t>Swimming</a:t>
            </a:r>
          </a:p>
          <a:p>
            <a:pPr eaLnBrk="1" hangingPunct="1">
              <a:defRPr/>
            </a:pPr>
            <a:r>
              <a:rPr lang="en-GB" dirty="0" smtClean="0"/>
              <a:t>Art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Communication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Many ways to be in touch including face-to-face, school newsletters, bulletin boards, email, phone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Check the </a:t>
            </a:r>
            <a:r>
              <a:rPr lang="en-GB" dirty="0" err="1"/>
              <a:t>Weebly</a:t>
            </a:r>
            <a:r>
              <a:rPr lang="en-GB" dirty="0"/>
              <a:t> </a:t>
            </a:r>
            <a:r>
              <a:rPr lang="en-GB" dirty="0" smtClean="0"/>
              <a:t>frequently for news, updates, monthly calendars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Ask questions or raise concerns as they arise, open door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Supporting Learning at Home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parents can help</a:t>
            </a:r>
          </a:p>
          <a:p>
            <a:pPr lvl="1" eaLnBrk="1" hangingPunct="1">
              <a:defRPr/>
            </a:pPr>
            <a:r>
              <a:rPr lang="en-GB" dirty="0" smtClean="0"/>
              <a:t>Help foster independence and responsibility</a:t>
            </a:r>
          </a:p>
          <a:p>
            <a:pPr lvl="2" eaLnBrk="1" hangingPunct="1">
              <a:defRPr/>
            </a:pPr>
            <a:r>
              <a:rPr lang="en-GB" sz="1800" dirty="0" smtClean="0"/>
              <a:t>Dressing themselves, carrying their school bag, saying goodbye at the door, putting their bag in the cubby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dirty="0" smtClean="0"/>
              <a:t>No official homework in KG1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Talk to your child about their day and work brought home; ask specific questions rather that general</a:t>
            </a:r>
          </a:p>
          <a:p>
            <a:pPr lvl="1" eaLnBrk="1" hangingPunct="1">
              <a:defRPr/>
            </a:pPr>
            <a:r>
              <a:rPr lang="en-US" dirty="0" smtClean="0"/>
              <a:t>Encourage questioning and inquiry through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GB" sz="3800" dirty="0" smtClean="0"/>
              <a:t>Early Childhood Specialist Team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154" y="1295398"/>
            <a:ext cx="1709883" cy="4495802"/>
          </a:xfrm>
        </p:spPr>
        <p:txBody>
          <a:bodyPr numCol="1"/>
          <a:lstStyle/>
          <a:p>
            <a:pPr marL="324000" eaLnBrk="1" hangingPunct="1">
              <a:spcBef>
                <a:spcPts val="0"/>
              </a:spcBef>
              <a:defRPr/>
            </a:pPr>
            <a:r>
              <a:rPr lang="en-GB" sz="1600" dirty="0" smtClean="0"/>
              <a:t>Margaret Sikora</a:t>
            </a:r>
          </a:p>
          <a:p>
            <a:pPr marL="324000" eaLnBrk="1" hangingPunct="1">
              <a:spcBef>
                <a:spcPts val="0"/>
              </a:spcBef>
              <a:buNone/>
              <a:defRPr/>
            </a:pPr>
            <a:r>
              <a:rPr lang="en-GB" sz="1600" dirty="0" smtClean="0"/>
              <a:t>	</a:t>
            </a:r>
            <a:r>
              <a:rPr lang="en-GB" sz="1400" dirty="0" smtClean="0"/>
              <a:t>Music teacher</a:t>
            </a:r>
          </a:p>
          <a:p>
            <a:pPr marL="324000" eaLnBrk="1" hangingPunct="1">
              <a:spcBef>
                <a:spcPts val="0"/>
              </a:spcBef>
              <a:buNone/>
              <a:defRPr/>
            </a:pPr>
            <a:endParaRPr lang="en-GB" sz="1400" dirty="0" smtClean="0"/>
          </a:p>
          <a:p>
            <a:pPr marL="324000" eaLnBrk="1" hangingPunct="1">
              <a:spcBef>
                <a:spcPts val="0"/>
              </a:spcBef>
              <a:buNone/>
              <a:defRPr/>
            </a:pPr>
            <a:endParaRPr lang="en-GB" sz="24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GB" sz="800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GB" sz="800" dirty="0"/>
          </a:p>
          <a:p>
            <a:pPr marL="324000" eaLnBrk="1" hangingPunct="1">
              <a:spcBef>
                <a:spcPts val="0"/>
              </a:spcBef>
              <a:defRPr/>
            </a:pPr>
            <a:r>
              <a:rPr lang="en-GB" sz="1600" dirty="0" smtClean="0"/>
              <a:t>Nina Garza</a:t>
            </a:r>
            <a:endParaRPr lang="en-GB" sz="1600" dirty="0"/>
          </a:p>
          <a:p>
            <a:pPr marL="324000" eaLnBrk="1" hangingPunct="1">
              <a:spcBef>
                <a:spcPts val="0"/>
              </a:spcBef>
              <a:buNone/>
              <a:defRPr/>
            </a:pPr>
            <a:r>
              <a:rPr lang="en-GB" sz="1200" dirty="0"/>
              <a:t>	</a:t>
            </a:r>
            <a:r>
              <a:rPr lang="en-GB" sz="1400" dirty="0" smtClean="0"/>
              <a:t>EC Counsellor</a:t>
            </a:r>
            <a:endParaRPr lang="en-GB" sz="12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	</a:t>
            </a:r>
          </a:p>
          <a:p>
            <a:pPr marL="324000" eaLnBrk="1" hangingPunct="1">
              <a:spcBef>
                <a:spcPts val="0"/>
              </a:spcBef>
              <a:buNone/>
              <a:defRPr/>
            </a:pPr>
            <a:r>
              <a:rPr lang="en-GB" sz="1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	</a:t>
            </a:r>
            <a:endParaRPr lang="en-GB" sz="1200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324000" eaLnBrk="1" hangingPunct="1">
              <a:spcBef>
                <a:spcPts val="0"/>
              </a:spcBef>
              <a:defRPr/>
            </a:pPr>
            <a:r>
              <a:rPr lang="en-GB" sz="1600" dirty="0" smtClean="0"/>
              <a:t>Martin Hamilton</a:t>
            </a:r>
            <a:endParaRPr lang="en-GB" sz="1600" dirty="0"/>
          </a:p>
          <a:p>
            <a:pPr marL="324000" eaLnBrk="1" hangingPunct="1">
              <a:spcBef>
                <a:spcPts val="0"/>
              </a:spcBef>
              <a:buNone/>
              <a:defRPr/>
            </a:pPr>
            <a:r>
              <a:rPr lang="en-GB" sz="1200" dirty="0"/>
              <a:t>	</a:t>
            </a:r>
            <a:r>
              <a:rPr lang="en-GB" sz="1400" dirty="0" smtClean="0"/>
              <a:t>Swimming </a:t>
            </a:r>
            <a:r>
              <a:rPr lang="en-GB" sz="1400" dirty="0"/>
              <a:t>teacher</a:t>
            </a:r>
            <a:endParaRPr lang="en-GB" sz="12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endParaRPr lang="en-GB" sz="18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4340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410502"/>
            <a:ext cx="1129158" cy="133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0252" y="1294761"/>
            <a:ext cx="1006937" cy="133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47800" y="1295398"/>
            <a:ext cx="1676400" cy="464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kumimoji="1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Anita Henry</a:t>
            </a:r>
            <a:r>
              <a:rPr kumimoji="1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Library teacher</a:t>
            </a: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r>
              <a:rPr kumimoji="1" lang="en-GB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endParaRPr kumimoji="1" lang="en-GB" sz="1000" kern="0" dirty="0" smtClean="0">
              <a:solidFill>
                <a:schemeClr val="accent4">
                  <a:lumMod val="10000"/>
                </a:schemeClr>
              </a:solidFill>
              <a:latin typeface="+mn-lt"/>
              <a:cs typeface="Segoe UI" pitchFamily="34" charset="0"/>
            </a:endParaRP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endParaRPr kumimoji="1" lang="en-GB" sz="1000" kern="0" dirty="0" smtClean="0">
              <a:solidFill>
                <a:schemeClr val="accent4">
                  <a:lumMod val="10000"/>
                </a:schemeClr>
              </a:solidFill>
              <a:latin typeface="+mn-lt"/>
              <a:cs typeface="Segoe UI" pitchFamily="34" charset="0"/>
            </a:endParaRP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endParaRPr kumimoji="1" lang="en-GB" sz="160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Segoe U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kumimoji="1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Neal Clark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GB" sz="11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kumimoji="1" lang="en-GB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ICT teacher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GB" sz="2000" kern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Segoe UI" pitchFamily="34" charset="0"/>
              </a:rPr>
              <a:t>	</a:t>
            </a:r>
            <a:endParaRPr kumimoji="1" lang="en-GB" sz="1600" kern="0" dirty="0" smtClean="0">
              <a:solidFill>
                <a:schemeClr val="accent4">
                  <a:lumMod val="10000"/>
                </a:schemeClr>
              </a:solidFill>
              <a:latin typeface="+mn-lt"/>
              <a:cs typeface="Segoe UI" pitchFamily="34" charset="0"/>
            </a:endParaRP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endParaRPr kumimoji="1" lang="en-GB" sz="1200" kern="0" dirty="0" smtClean="0">
              <a:solidFill>
                <a:schemeClr val="accent4">
                  <a:lumMod val="10000"/>
                </a:schemeClr>
              </a:solidFill>
              <a:latin typeface="+mn-lt"/>
              <a:cs typeface="Segoe UI" pitchFamily="34" charset="0"/>
            </a:endParaRP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endParaRPr kumimoji="1" lang="en-GB" sz="1200" kern="0" dirty="0" smtClean="0">
              <a:solidFill>
                <a:schemeClr val="accent4">
                  <a:lumMod val="10000"/>
                </a:schemeClr>
              </a:solidFill>
              <a:latin typeface="+mn-lt"/>
              <a:cs typeface="Segoe UI" pitchFamily="34" charset="0"/>
            </a:endParaRP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endParaRPr kumimoji="1" lang="en-GB" sz="1000" kern="0" dirty="0" smtClean="0">
              <a:solidFill>
                <a:schemeClr val="accent4">
                  <a:lumMod val="10000"/>
                </a:schemeClr>
              </a:solidFill>
              <a:latin typeface="+mn-lt"/>
              <a:cs typeface="Segoe UI" pitchFamily="34" charset="0"/>
            </a:endParaRP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endParaRPr kumimoji="1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kumimoji="1" lang="en-GB" sz="1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Katie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Morton-</a:t>
            </a:r>
            <a:r>
              <a:rPr kumimoji="1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GB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kumimoji="1" lang="en-GB" sz="1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kumimoji="1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Shepherd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r>
              <a:rPr kumimoji="1" lang="en-GB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kumimoji="1" lang="en-GB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PE Teacher</a:t>
            </a:r>
          </a:p>
          <a:p>
            <a:pPr marL="342900" lvl="0" indent="-342900" eaLnBrk="1" hangingPunct="1">
              <a:spcBef>
                <a:spcPts val="0"/>
              </a:spcBef>
              <a:buClr>
                <a:schemeClr val="folHlink"/>
              </a:buClr>
              <a:buSzPct val="75000"/>
              <a:defRPr/>
            </a:pPr>
            <a:r>
              <a:rPr kumimoji="1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	</a:t>
            </a:r>
            <a:endParaRPr kumimoji="1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1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2861564"/>
            <a:ext cx="1129158" cy="133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326484"/>
            <a:ext cx="1079500" cy="133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110" y="2847082"/>
            <a:ext cx="1114990" cy="133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0"/>
          <a:stretch/>
        </p:blipFill>
        <p:spPr bwMode="auto">
          <a:xfrm>
            <a:off x="3276600" y="4410502"/>
            <a:ext cx="1079500" cy="133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8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1110" y="1294761"/>
            <a:ext cx="1114990" cy="133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287190" y="1219200"/>
            <a:ext cx="1709883" cy="45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24000" eaLnBrk="1" hangingPunct="1">
              <a:spcBef>
                <a:spcPts val="0"/>
              </a:spcBef>
              <a:defRPr/>
            </a:pPr>
            <a:r>
              <a:rPr lang="en-GB" sz="1600" dirty="0"/>
              <a:t>Emma Hamilton</a:t>
            </a:r>
          </a:p>
          <a:p>
            <a:pPr marL="324000" eaLnBrk="1" hangingPunct="1">
              <a:spcBef>
                <a:spcPts val="0"/>
              </a:spcBef>
              <a:buNone/>
              <a:defRPr/>
            </a:pPr>
            <a:r>
              <a:rPr lang="en-GB" sz="1600" dirty="0"/>
              <a:t>	</a:t>
            </a:r>
            <a:r>
              <a:rPr lang="en-GB" sz="1400" dirty="0"/>
              <a:t>Art </a:t>
            </a:r>
            <a:r>
              <a:rPr lang="en-GB" sz="1400" dirty="0" smtClean="0"/>
              <a:t>teacher</a:t>
            </a:r>
          </a:p>
          <a:p>
            <a:pPr marL="324000" eaLnBrk="1" hangingPunct="1">
              <a:spcBef>
                <a:spcPts val="0"/>
              </a:spcBef>
              <a:buNone/>
              <a:defRPr/>
            </a:pPr>
            <a:endParaRPr lang="en-GB" sz="1400" dirty="0"/>
          </a:p>
          <a:p>
            <a:pPr marL="324000" eaLnBrk="1" hangingPunct="1">
              <a:spcBef>
                <a:spcPts val="0"/>
              </a:spcBef>
              <a:buNone/>
              <a:defRPr/>
            </a:pPr>
            <a:endParaRPr lang="en-GB" sz="1400" dirty="0" smtClean="0"/>
          </a:p>
          <a:p>
            <a:pPr marL="324000" eaLnBrk="1" hangingPunct="1">
              <a:spcBef>
                <a:spcPts val="0"/>
              </a:spcBef>
              <a:buNone/>
              <a:defRPr/>
            </a:pPr>
            <a:endParaRPr lang="en-GB" sz="1400" dirty="0" smtClean="0"/>
          </a:p>
          <a:p>
            <a:pPr marL="324000" eaLnBrk="1" hangingPunct="1">
              <a:spcBef>
                <a:spcPts val="0"/>
              </a:spcBef>
              <a:buNone/>
              <a:defRPr/>
            </a:pPr>
            <a:endParaRPr lang="en-GB" sz="1400" dirty="0"/>
          </a:p>
          <a:p>
            <a:pPr marL="324000" eaLnBrk="1" hangingPunct="1">
              <a:spcBef>
                <a:spcPts val="0"/>
              </a:spcBef>
              <a:buNone/>
              <a:defRPr/>
            </a:pPr>
            <a:endParaRPr lang="en-GB" sz="1400" dirty="0"/>
          </a:p>
          <a:p>
            <a:pPr marL="324000" eaLnBrk="1" hangingPunct="1">
              <a:spcBef>
                <a:spcPts val="0"/>
              </a:spcBef>
              <a:defRPr/>
            </a:pPr>
            <a:r>
              <a:rPr lang="en-GB" sz="1400" dirty="0" smtClean="0"/>
              <a:t>Darlene Huson</a:t>
            </a:r>
            <a:endParaRPr lang="en-GB" sz="1400" dirty="0"/>
          </a:p>
          <a:p>
            <a:pPr marL="324000" eaLnBrk="1" hangingPunct="1">
              <a:spcBef>
                <a:spcPts val="0"/>
              </a:spcBef>
              <a:buNone/>
              <a:defRPr/>
            </a:pPr>
            <a:r>
              <a:rPr lang="en-GB" sz="1400" dirty="0"/>
              <a:t>	</a:t>
            </a:r>
            <a:r>
              <a:rPr lang="en-GB" sz="1400" dirty="0" smtClean="0"/>
              <a:t>Elementary </a:t>
            </a:r>
          </a:p>
          <a:p>
            <a:pPr marL="324000" eaLnBrk="1" hangingPunct="1">
              <a:spcBef>
                <a:spcPts val="0"/>
              </a:spcBef>
              <a:buNone/>
              <a:defRPr/>
            </a:pPr>
            <a:r>
              <a:rPr lang="en-GB" sz="1400" dirty="0" smtClean="0"/>
              <a:t>      Vice</a:t>
            </a:r>
            <a:r>
              <a:rPr lang="en-GB" sz="1400" dirty="0"/>
              <a:t> </a:t>
            </a:r>
            <a:r>
              <a:rPr lang="en-GB" sz="1400" dirty="0" smtClean="0"/>
              <a:t>Principal </a:t>
            </a:r>
            <a:endParaRPr lang="en-GB" sz="1400" dirty="0"/>
          </a:p>
          <a:p>
            <a:pPr marL="324000" eaLnBrk="1" hangingPunct="1">
              <a:spcBef>
                <a:spcPts val="0"/>
              </a:spcBef>
              <a:buNone/>
              <a:defRPr/>
            </a:pPr>
            <a:endParaRPr lang="en-GB" sz="1400" dirty="0"/>
          </a:p>
        </p:txBody>
      </p:sp>
      <p:pic>
        <p:nvPicPr>
          <p:cNvPr id="15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0252" y="3144639"/>
            <a:ext cx="1014984" cy="142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Few Reminders-Your help is greatly appreciated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8:15 start time </a:t>
            </a:r>
          </a:p>
          <a:p>
            <a:pPr eaLnBrk="1" hangingPunct="1">
              <a:defRPr/>
            </a:pPr>
            <a:r>
              <a:rPr lang="en-US" dirty="0" smtClean="0"/>
              <a:t>1:30 dismissal </a:t>
            </a:r>
          </a:p>
          <a:p>
            <a:pPr eaLnBrk="1" hangingPunct="1">
              <a:defRPr/>
            </a:pPr>
            <a:r>
              <a:rPr lang="en-US" dirty="0" smtClean="0"/>
              <a:t>Please say </a:t>
            </a:r>
            <a:r>
              <a:rPr lang="en-US" dirty="0" smtClean="0"/>
              <a:t>your</a:t>
            </a:r>
            <a:r>
              <a:rPr lang="en-US" dirty="0"/>
              <a:t> </a:t>
            </a:r>
            <a:r>
              <a:rPr lang="en-US" dirty="0" smtClean="0"/>
              <a:t>g</a:t>
            </a:r>
            <a:r>
              <a:rPr lang="en-US" dirty="0" smtClean="0"/>
              <a:t>oodbyes </a:t>
            </a:r>
            <a:r>
              <a:rPr lang="en-US" dirty="0" smtClean="0"/>
              <a:t>at the door</a:t>
            </a:r>
          </a:p>
          <a:p>
            <a:pPr eaLnBrk="1" hangingPunct="1">
              <a:defRPr/>
            </a:pPr>
            <a:r>
              <a:rPr lang="en-US" dirty="0" smtClean="0"/>
              <a:t>Let me know changes in your child’s transportation 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Label </a:t>
            </a:r>
            <a:r>
              <a:rPr lang="en-US" dirty="0" smtClean="0"/>
              <a:t>all of your child’s items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Please supply your child with cutlery for their food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Please return white folders and library </a:t>
            </a:r>
            <a:r>
              <a:rPr lang="en-US" smtClean="0"/>
              <a:t>books</a:t>
            </a:r>
            <a:r>
              <a:rPr lang="en-US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31360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The Plan for Tonight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 little about our teaching team</a:t>
            </a:r>
          </a:p>
          <a:p>
            <a:pPr eaLnBrk="1" hangingPunct="1">
              <a:defRPr/>
            </a:pPr>
            <a:r>
              <a:rPr lang="en-GB" dirty="0" smtClean="0"/>
              <a:t>The GWA approach to education</a:t>
            </a:r>
          </a:p>
          <a:p>
            <a:pPr eaLnBrk="1" hangingPunct="1">
              <a:defRPr/>
            </a:pPr>
            <a:r>
              <a:rPr lang="en-GB" dirty="0" smtClean="0"/>
              <a:t>Our class Essential Agreements</a:t>
            </a:r>
          </a:p>
          <a:p>
            <a:pPr eaLnBrk="1" hangingPunct="1">
              <a:defRPr/>
            </a:pPr>
            <a:r>
              <a:rPr lang="en-GB" dirty="0" smtClean="0"/>
              <a:t>The year ahead academically</a:t>
            </a:r>
          </a:p>
          <a:p>
            <a:pPr eaLnBrk="1" hangingPunct="1">
              <a:defRPr/>
            </a:pPr>
            <a:r>
              <a:rPr lang="en-GB" dirty="0" smtClean="0"/>
              <a:t>Communication</a:t>
            </a:r>
          </a:p>
          <a:p>
            <a:pPr eaLnBrk="1" hangingPunct="1">
              <a:defRPr/>
            </a:pPr>
            <a:r>
              <a:rPr lang="en-GB" dirty="0" smtClean="0"/>
              <a:t>How you can support</a:t>
            </a:r>
          </a:p>
          <a:p>
            <a:pPr eaLnBrk="1" hangingPunct="1">
              <a:defRPr/>
            </a:pPr>
            <a:r>
              <a:rPr lang="en-GB" dirty="0" smtClean="0"/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 Little About 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Krista McCauley</a:t>
            </a:r>
          </a:p>
          <a:p>
            <a:pPr lvl="1" eaLnBrk="1" hangingPunct="1">
              <a:defRPr/>
            </a:pPr>
            <a:r>
              <a:rPr lang="en-GB" dirty="0" smtClean="0"/>
              <a:t>USA</a:t>
            </a:r>
          </a:p>
          <a:p>
            <a:pPr lvl="1" eaLnBrk="1" hangingPunct="1">
              <a:defRPr/>
            </a:pPr>
            <a:r>
              <a:rPr lang="en-GB" dirty="0" smtClean="0"/>
              <a:t>KG2 for 8 years</a:t>
            </a:r>
          </a:p>
          <a:p>
            <a:pPr lvl="1" eaLnBrk="1" hangingPunct="1">
              <a:defRPr/>
            </a:pPr>
            <a:r>
              <a:rPr lang="en-GB" dirty="0" smtClean="0"/>
              <a:t>KG1 for 3 years</a:t>
            </a:r>
          </a:p>
          <a:p>
            <a:pPr lvl="1"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Jinky Barriga</a:t>
            </a:r>
          </a:p>
          <a:p>
            <a:pPr lvl="1" eaLnBrk="1" hangingPunct="1">
              <a:defRPr/>
            </a:pPr>
            <a:r>
              <a:rPr lang="en-GB" dirty="0" smtClean="0"/>
              <a:t>Philippines</a:t>
            </a:r>
          </a:p>
          <a:p>
            <a:pPr lvl="1" eaLnBrk="1" hangingPunct="1">
              <a:defRPr/>
            </a:pPr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Year at GWA</a:t>
            </a:r>
          </a:p>
          <a:p>
            <a:pPr lvl="1" eaLnBrk="1" hangingPunct="1">
              <a:defRPr/>
            </a:pPr>
            <a:r>
              <a:rPr lang="en-GB" dirty="0" smtClean="0"/>
              <a:t>2 Children</a:t>
            </a: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GWA Approach to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Inquiry based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Integrated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dirty="0" smtClean="0"/>
              <a:t>Challenged according to what students are ready to learn next (developmental approach)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dirty="0" smtClean="0"/>
              <a:t>Focus on differentiation, activity based, small group and individualized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 of Play in Early Childhood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ea typeface="Tahoma" pitchFamily="34" charset="0"/>
                <a:cs typeface="Tahoma" pitchFamily="34" charset="0"/>
              </a:rPr>
              <a:t>Play provides opportunities to explore, create, develop social skills, role-play, express themselves, learn about emotions, release stress, test limits, take risks, and enjoy </a:t>
            </a:r>
            <a:r>
              <a:rPr lang="en-US" sz="2400" dirty="0" smtClean="0">
                <a:effectLst/>
                <a:ea typeface="Tahoma" pitchFamily="34" charset="0"/>
                <a:cs typeface="Tahoma" pitchFamily="34" charset="0"/>
              </a:rPr>
              <a:t>themselves.</a:t>
            </a:r>
          </a:p>
          <a:p>
            <a:endParaRPr lang="en-US" sz="1400" dirty="0">
              <a:effectLst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effectLst/>
                <a:ea typeface="Times New Roman"/>
                <a:cs typeface="Times New Roman"/>
              </a:rPr>
              <a:t>Play supports both the academic and social aspects of learning through a child’s perspective</a:t>
            </a:r>
            <a:r>
              <a:rPr lang="en-US" sz="2400" dirty="0" smtClean="0">
                <a:effectLst/>
                <a:ea typeface="Times New Roman"/>
                <a:cs typeface="Times New Roman"/>
              </a:rPr>
              <a:t>.</a:t>
            </a:r>
          </a:p>
          <a:p>
            <a:endParaRPr lang="en-US" sz="1400" dirty="0" smtClean="0">
              <a:effectLst/>
              <a:ea typeface="Times New Roman"/>
              <a:cs typeface="Times New Roman"/>
            </a:endParaRPr>
          </a:p>
          <a:p>
            <a:r>
              <a:rPr lang="en-US" sz="2400" dirty="0">
                <a:effectLst/>
                <a:ea typeface="Times New Roman"/>
                <a:cs typeface="Times New Roman"/>
              </a:rPr>
              <a:t>Teacher’s role is to act as the facilitator; to guide students in generating their own questions about their learning and help them locate the resources they need to find their own answers. </a:t>
            </a:r>
            <a:endParaRPr lang="en-US" sz="2400" dirty="0"/>
          </a:p>
          <a:p>
            <a:endParaRPr lang="en-US" sz="24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We Know What </a:t>
            </a:r>
            <a:br>
              <a:rPr lang="en-US" dirty="0" smtClean="0"/>
            </a:br>
            <a:r>
              <a:rPr lang="en-US" dirty="0" smtClean="0"/>
              <a:t>Students Have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Prior knowledge to drive inquiry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/>
              <a:t>Assessment (authentic, observations, discussions, work samples, not always paper and pencil, etc.)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/>
              <a:t>Process oriented more often than product (reflection of learning)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/>
              <a:t>Portfolios (show progress throughout the year)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/>
              <a:t>Student Led Conferences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 Essential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Embody the Learner Profile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Our classroom essential agreements foster safety, respect, and shared responsibility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we are encouraging and how you can help at home (consistency)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The Year Ahead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Units of Inquiry overview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sz="2400" dirty="0" smtClean="0"/>
              <a:t>Who We Are: “</a:t>
            </a:r>
            <a:r>
              <a:rPr lang="en-US" sz="2400" i="1" dirty="0" smtClean="0"/>
              <a:t>Our Senses</a:t>
            </a:r>
            <a:r>
              <a:rPr lang="en-US" sz="2400" dirty="0" smtClean="0"/>
              <a:t>”</a:t>
            </a:r>
          </a:p>
          <a:p>
            <a:pPr lvl="2" eaLnBrk="1" hangingPunct="1">
              <a:defRPr/>
            </a:pPr>
            <a:r>
              <a:rPr lang="en-US" sz="2000" dirty="0" smtClean="0"/>
              <a:t>Central Idea: We use our senses to find out about ourselves, each other and the environment</a:t>
            </a:r>
          </a:p>
          <a:p>
            <a:pPr lvl="3" eaLnBrk="1" hangingPunct="1">
              <a:defRPr/>
            </a:pPr>
            <a:r>
              <a:rPr lang="en-US" sz="1800" dirty="0" smtClean="0"/>
              <a:t>We will be inquiring into the following:</a:t>
            </a:r>
          </a:p>
          <a:p>
            <a:pPr lvl="4" eaLnBrk="1" hangingPunct="1">
              <a:defRPr/>
            </a:pPr>
            <a:r>
              <a:rPr lang="en-US" sz="1800" dirty="0" smtClean="0"/>
              <a:t>The five senses</a:t>
            </a:r>
          </a:p>
          <a:p>
            <a:pPr lvl="4" eaLnBrk="1" hangingPunct="1">
              <a:defRPr/>
            </a:pPr>
            <a:r>
              <a:rPr lang="en-US" sz="1800" dirty="0" smtClean="0"/>
              <a:t>How we use our senses to learn about the world</a:t>
            </a:r>
          </a:p>
          <a:p>
            <a:pPr lvl="4" eaLnBrk="1" hangingPunct="1">
              <a:defRPr/>
            </a:pPr>
            <a:r>
              <a:rPr lang="en-US" sz="1800" dirty="0" smtClean="0"/>
              <a:t>Why senses are important and the impact of their absence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sz="2400" dirty="0" smtClean="0"/>
              <a:t>How the World Works: “</a:t>
            </a:r>
            <a:r>
              <a:rPr lang="en-US" sz="2400" i="1" dirty="0" smtClean="0"/>
              <a:t>Water</a:t>
            </a:r>
            <a:r>
              <a:rPr lang="en-US" sz="2400" dirty="0" smtClean="0"/>
              <a:t>”</a:t>
            </a:r>
          </a:p>
          <a:p>
            <a:pPr lvl="1" eaLnBrk="1" hangingPunct="1">
              <a:defRPr/>
            </a:pPr>
            <a:r>
              <a:rPr lang="en-US" sz="2400" dirty="0" smtClean="0"/>
              <a:t>Sharing the Planet: “</a:t>
            </a:r>
            <a:r>
              <a:rPr lang="en-US" sz="2400" i="1" dirty="0" err="1" smtClean="0"/>
              <a:t>Minibeasts</a:t>
            </a:r>
            <a:r>
              <a:rPr lang="en-US" sz="2400" dirty="0" smtClean="0"/>
              <a:t>”</a:t>
            </a:r>
          </a:p>
          <a:p>
            <a:pPr lvl="1" eaLnBrk="1" hangingPunct="1">
              <a:defRPr/>
            </a:pPr>
            <a:r>
              <a:rPr lang="en-US" sz="2400" dirty="0" smtClean="0"/>
              <a:t>How We Express Ourselves: “</a:t>
            </a:r>
            <a:r>
              <a:rPr lang="en-US" sz="2400" i="1" dirty="0" smtClean="0"/>
              <a:t>Tell Me a Story</a:t>
            </a:r>
            <a:r>
              <a:rPr lang="en-US" sz="2400" dirty="0" smtClean="0"/>
              <a:t>”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Year Ahead Academically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Approach to Language Arts and Math</a:t>
            </a:r>
          </a:p>
          <a:p>
            <a:pPr lvl="1" eaLnBrk="1" hangingPunct="1">
              <a:defRPr/>
            </a:pPr>
            <a:r>
              <a:rPr lang="en-US" sz="2400" dirty="0" smtClean="0"/>
              <a:t>Language Arts:</a:t>
            </a:r>
          </a:p>
          <a:p>
            <a:pPr lvl="2" eaLnBrk="1" hangingPunct="1">
              <a:defRPr/>
            </a:pPr>
            <a:r>
              <a:rPr lang="en-US" sz="2000" dirty="0" smtClean="0"/>
              <a:t>Listening and Speaking</a:t>
            </a:r>
          </a:p>
          <a:p>
            <a:pPr lvl="2" eaLnBrk="1" hangingPunct="1">
              <a:defRPr/>
            </a:pPr>
            <a:r>
              <a:rPr lang="en-US" sz="2000" dirty="0" smtClean="0"/>
              <a:t>Reading</a:t>
            </a:r>
          </a:p>
          <a:p>
            <a:pPr lvl="2" eaLnBrk="1" hangingPunct="1">
              <a:defRPr/>
            </a:pPr>
            <a:r>
              <a:rPr lang="en-US" sz="2000" dirty="0" smtClean="0"/>
              <a:t>Writing</a:t>
            </a:r>
          </a:p>
          <a:p>
            <a:pPr lvl="2" eaLnBrk="1" hangingPunct="1">
              <a:defRPr/>
            </a:pPr>
            <a:r>
              <a:rPr lang="en-US" sz="2000" dirty="0" smtClean="0"/>
              <a:t>Viewing and Presenting</a:t>
            </a:r>
          </a:p>
          <a:p>
            <a:pPr lvl="1" eaLnBrk="1" hangingPunct="1">
              <a:defRPr/>
            </a:pPr>
            <a:r>
              <a:rPr lang="en-US" sz="2400" dirty="0" smtClean="0"/>
              <a:t>Math</a:t>
            </a:r>
            <a:r>
              <a:rPr lang="en-US" dirty="0" smtClean="0"/>
              <a:t>:</a:t>
            </a:r>
          </a:p>
          <a:p>
            <a:pPr lvl="2" eaLnBrk="1" hangingPunct="1">
              <a:defRPr/>
            </a:pPr>
            <a:r>
              <a:rPr lang="en-US" sz="2000" dirty="0" smtClean="0"/>
              <a:t>Number</a:t>
            </a:r>
          </a:p>
          <a:p>
            <a:pPr lvl="2" eaLnBrk="1" hangingPunct="1">
              <a:defRPr/>
            </a:pPr>
            <a:r>
              <a:rPr lang="en-US" sz="2000" dirty="0" smtClean="0"/>
              <a:t>Shape and Space</a:t>
            </a:r>
          </a:p>
          <a:p>
            <a:pPr lvl="2" eaLnBrk="1" hangingPunct="1">
              <a:defRPr/>
            </a:pPr>
            <a:r>
              <a:rPr lang="en-US" sz="2000" dirty="0" smtClean="0"/>
              <a:t>Measurement</a:t>
            </a:r>
          </a:p>
          <a:p>
            <a:pPr lvl="2" eaLnBrk="1" hangingPunct="1">
              <a:defRPr/>
            </a:pPr>
            <a:r>
              <a:rPr lang="en-US" sz="2000" dirty="0" smtClean="0"/>
              <a:t>Pattern and function</a:t>
            </a:r>
          </a:p>
          <a:p>
            <a:pPr lvl="2" eaLnBrk="1" hangingPunct="1">
              <a:defRPr/>
            </a:pPr>
            <a:r>
              <a:rPr lang="en-US" sz="2000" dirty="0" smtClean="0"/>
              <a:t>Data Handling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GB" sz="4400" b="1" kern="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1</Template>
  <TotalTime>1764</TotalTime>
  <Words>568</Words>
  <Application>Microsoft Office PowerPoint</Application>
  <PresentationFormat>On-screen Show (4:3)</PresentationFormat>
  <Paragraphs>144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Back to School 1</vt:lpstr>
      <vt:lpstr>Welcome to our Back to School Curriculum Night!</vt:lpstr>
      <vt:lpstr>The Plan for Tonight</vt:lpstr>
      <vt:lpstr>A Little About Us</vt:lpstr>
      <vt:lpstr>GWA Approach to Education</vt:lpstr>
      <vt:lpstr>Role of Play in Early Childhood</vt:lpstr>
      <vt:lpstr>How We Know What  Students Have Learned</vt:lpstr>
      <vt:lpstr>Class Essential Agreements</vt:lpstr>
      <vt:lpstr>The Year Ahead</vt:lpstr>
      <vt:lpstr>The Year Ahead Academically</vt:lpstr>
      <vt:lpstr>Specialist Subjects in EC</vt:lpstr>
      <vt:lpstr>Communication</vt:lpstr>
      <vt:lpstr>Supporting Learning at Home</vt:lpstr>
      <vt:lpstr>Early Childhood Specialist Team</vt:lpstr>
      <vt:lpstr>A Few Reminders-Your help is greatly appreciated </vt:lpstr>
      <vt:lpstr>Thank you for coming!</vt:lpstr>
    </vt:vector>
  </TitlesOfParts>
  <Company>DAA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Back to School Night!</dc:title>
  <dc:creator>Jason McBride</dc:creator>
  <cp:lastModifiedBy>krista mccauley</cp:lastModifiedBy>
  <cp:revision>106</cp:revision>
  <dcterms:created xsi:type="dcterms:W3CDTF">2006-09-13T07:59:03Z</dcterms:created>
  <dcterms:modified xsi:type="dcterms:W3CDTF">2015-09-10T10:07:49Z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TC011408101033</vt:lpwstr>
  </property>
</Properties>
</file>